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39"/>
  </p:notesMasterIdLst>
  <p:handoutMasterIdLst>
    <p:handoutMasterId r:id="rId40"/>
  </p:handoutMasterIdLst>
  <p:sldIdLst>
    <p:sldId id="256" r:id="rId2"/>
    <p:sldId id="296" r:id="rId3"/>
    <p:sldId id="297" r:id="rId4"/>
    <p:sldId id="298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3" r:id="rId19"/>
    <p:sldId id="312" r:id="rId20"/>
    <p:sldId id="314" r:id="rId21"/>
    <p:sldId id="315" r:id="rId22"/>
    <p:sldId id="316" r:id="rId23"/>
    <p:sldId id="317" r:id="rId24"/>
    <p:sldId id="318" r:id="rId25"/>
    <p:sldId id="319" r:id="rId26"/>
    <p:sldId id="320" r:id="rId27"/>
    <p:sldId id="321" r:id="rId28"/>
    <p:sldId id="322" r:id="rId29"/>
    <p:sldId id="323" r:id="rId30"/>
    <p:sldId id="324" r:id="rId31"/>
    <p:sldId id="325" r:id="rId32"/>
    <p:sldId id="326" r:id="rId33"/>
    <p:sldId id="327" r:id="rId34"/>
    <p:sldId id="328" r:id="rId35"/>
    <p:sldId id="329" r:id="rId36"/>
    <p:sldId id="331" r:id="rId37"/>
    <p:sldId id="330" r:id="rId3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3C00"/>
    <a:srgbClr val="0033CC"/>
    <a:srgbClr val="008000"/>
    <a:srgbClr val="DEF0F2"/>
    <a:srgbClr val="8F0000"/>
    <a:srgbClr val="464646"/>
    <a:srgbClr val="F2E5D0"/>
    <a:srgbClr val="CC99FF"/>
    <a:srgbClr val="99FF66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568" autoAdjust="0"/>
    <p:restoredTop sz="86386" autoAdjust="0"/>
  </p:normalViewPr>
  <p:slideViewPr>
    <p:cSldViewPr>
      <p:cViewPr varScale="1">
        <p:scale>
          <a:sx n="158" d="100"/>
          <a:sy n="158" d="100"/>
        </p:scale>
        <p:origin x="200" y="4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99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128" d="100"/>
          <a:sy n="128" d="100"/>
        </p:scale>
        <p:origin x="3928" y="184"/>
      </p:cViewPr>
      <p:guideLst/>
    </p:cSldViewPr>
  </p:notesViewPr>
  <p:gridSpacing cx="91439" cy="91439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1BEC4D-AF1D-B244-858F-FC7BB69AC3F2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7C8AE-DEBD-E641-93E8-ED065F7FB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049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F5E68D8E-92B9-6647-9C13-3186C5B514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3527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381000" y="990600"/>
            <a:ext cx="76200" cy="51054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charset="0"/>
            </a:endParaRP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1371600"/>
            <a:ext cx="7696200" cy="20574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62000" y="3765550"/>
            <a:ext cx="7696200" cy="2057400"/>
          </a:xfrm>
        </p:spPr>
        <p:txBody>
          <a:bodyPr/>
          <a:lstStyle>
            <a:lvl1pPr marL="0" indent="0">
              <a:buFont typeface="Wingdings" charset="0"/>
              <a:buNone/>
              <a:defRPr sz="2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30727" name="Rectangle 7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 sz="1000" b="1"/>
            </a:lvl1pPr>
          </a:lstStyle>
          <a:p>
            <a:fld id="{91E6F249-8D10-7240-A07E-F66CEC252905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30728" name="Group 8"/>
          <p:cNvGrpSpPr>
            <a:grpSpLocks/>
          </p:cNvGrpSpPr>
          <p:nvPr/>
        </p:nvGrpSpPr>
        <p:grpSpPr bwMode="auto">
          <a:xfrm>
            <a:off x="381000" y="304800"/>
            <a:ext cx="8391525" cy="5791200"/>
            <a:chOff x="240" y="192"/>
            <a:chExt cx="5286" cy="3648"/>
          </a:xfrm>
        </p:grpSpPr>
        <p:sp>
          <p:nvSpPr>
            <p:cNvPr id="30729" name="Rectangle 9"/>
            <p:cNvSpPr>
              <a:spLocks noChangeArrowheads="1"/>
            </p:cNvSpPr>
            <p:nvPr/>
          </p:nvSpPr>
          <p:spPr bwMode="auto">
            <a:xfrm flipV="1">
              <a:off x="5236" y="192"/>
              <a:ext cx="288" cy="288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0" name="Rectangle 10"/>
            <p:cNvSpPr>
              <a:spLocks noChangeArrowheads="1"/>
            </p:cNvSpPr>
            <p:nvPr/>
          </p:nvSpPr>
          <p:spPr bwMode="auto">
            <a:xfrm flipV="1">
              <a:off x="240" y="192"/>
              <a:ext cx="5004" cy="288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1" name="Rectangle 11"/>
            <p:cNvSpPr>
              <a:spLocks noChangeArrowheads="1"/>
            </p:cNvSpPr>
            <p:nvPr/>
          </p:nvSpPr>
          <p:spPr bwMode="auto">
            <a:xfrm flipV="1">
              <a:off x="240" y="480"/>
              <a:ext cx="5004" cy="144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2" name="Rectangle 12"/>
            <p:cNvSpPr>
              <a:spLocks noChangeArrowheads="1"/>
            </p:cNvSpPr>
            <p:nvPr/>
          </p:nvSpPr>
          <p:spPr bwMode="auto">
            <a:xfrm flipV="1">
              <a:off x="5242" y="480"/>
              <a:ext cx="282" cy="144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3" name="Line 13"/>
            <p:cNvSpPr>
              <a:spLocks noChangeShapeType="1"/>
            </p:cNvSpPr>
            <p:nvPr/>
          </p:nvSpPr>
          <p:spPr bwMode="auto">
            <a:xfrm flipH="1">
              <a:off x="480" y="2256"/>
              <a:ext cx="484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734" name="Rectangle 14"/>
            <p:cNvSpPr>
              <a:spLocks noChangeArrowheads="1"/>
            </p:cNvSpPr>
            <p:nvPr/>
          </p:nvSpPr>
          <p:spPr bwMode="auto">
            <a:xfrm>
              <a:off x="240" y="192"/>
              <a:ext cx="5286" cy="364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FDA5FC-E46B-9C44-BC74-948B74CFAE7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7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11163"/>
            <a:ext cx="2057400" cy="5719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1163"/>
            <a:ext cx="6019800" cy="5719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1E3472-7C7E-B14E-BFC5-D45A5C34A3D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890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D62B2D-F854-104A-9535-9A504E5923E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4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D3FEEA-E4EA-8B48-84AC-27AA886F7D9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0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48355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48355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F6CE3A-7281-7642-9900-6E16427813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6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4CDA5C-119F-CC4B-9649-ABA59C0C102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35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50CE1F-3703-B242-8AD0-B0AC82B28EE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02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6963" y="6248400"/>
            <a:ext cx="2103437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SJSU Dept. of Computer Science Fall 2013: November 7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82963" y="6248400"/>
            <a:ext cx="2636837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CS 151: Object-Oriented Design © R. Mak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1431D7-A35E-FE4C-978D-A4C1DB31A32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584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074743-FE56-7945-B44C-593C2BC7280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86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885C50-577F-4141-9922-FD2248DB00C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552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11163"/>
            <a:ext cx="8229600" cy="65563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5400"/>
            <a:ext cx="8229600" cy="48355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38120" y="6248400"/>
            <a:ext cx="548679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FF516B7F-12E3-114E-9B55-66756E9F7A1D}" type="slidenum">
              <a:rPr lang="en-US"/>
              <a:pPr/>
              <a:t>‹#›</a:t>
            </a:fld>
            <a:endParaRPr lang="en-US" dirty="0"/>
          </a:p>
        </p:txBody>
      </p:sp>
      <p:grpSp>
        <p:nvGrpSpPr>
          <p:cNvPr id="29703" name="Group 7"/>
          <p:cNvGrpSpPr>
            <a:grpSpLocks/>
          </p:cNvGrpSpPr>
          <p:nvPr/>
        </p:nvGrpSpPr>
        <p:grpSpPr bwMode="auto">
          <a:xfrm>
            <a:off x="228600" y="0"/>
            <a:ext cx="8686800" cy="1143000"/>
            <a:chOff x="176" y="96"/>
            <a:chExt cx="5472" cy="1008"/>
          </a:xfrm>
        </p:grpSpPr>
        <p:sp>
          <p:nvSpPr>
            <p:cNvPr id="29704" name="Line 8"/>
            <p:cNvSpPr>
              <a:spLocks noChangeShapeType="1"/>
            </p:cNvSpPr>
            <p:nvPr/>
          </p:nvSpPr>
          <p:spPr bwMode="auto">
            <a:xfrm flipH="1">
              <a:off x="288" y="1104"/>
              <a:ext cx="523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705" name="Rectangle 9"/>
            <p:cNvSpPr>
              <a:spLocks noChangeArrowheads="1"/>
            </p:cNvSpPr>
            <p:nvPr/>
          </p:nvSpPr>
          <p:spPr bwMode="auto">
            <a:xfrm>
              <a:off x="5504" y="96"/>
              <a:ext cx="144" cy="144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6" name="Rectangle 10"/>
            <p:cNvSpPr>
              <a:spLocks noChangeArrowheads="1"/>
            </p:cNvSpPr>
            <p:nvPr/>
          </p:nvSpPr>
          <p:spPr bwMode="auto">
            <a:xfrm>
              <a:off x="176" y="96"/>
              <a:ext cx="5326" cy="144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7" name="Rectangle 11"/>
            <p:cNvSpPr>
              <a:spLocks noChangeArrowheads="1"/>
            </p:cNvSpPr>
            <p:nvPr/>
          </p:nvSpPr>
          <p:spPr bwMode="auto">
            <a:xfrm>
              <a:off x="176" y="240"/>
              <a:ext cx="5326" cy="88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8" name="Rectangle 12"/>
            <p:cNvSpPr>
              <a:spLocks noChangeArrowheads="1"/>
            </p:cNvSpPr>
            <p:nvPr/>
          </p:nvSpPr>
          <p:spPr bwMode="auto">
            <a:xfrm>
              <a:off x="5504" y="241"/>
              <a:ext cx="144" cy="86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</p:grpSp>
      <p:sp>
        <p:nvSpPr>
          <p:cNvPr id="14" name="TextBox 13"/>
          <p:cNvSpPr txBox="1"/>
          <p:nvPr userDrawn="1"/>
        </p:nvSpPr>
        <p:spPr>
          <a:xfrm>
            <a:off x="1097318" y="6263609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Computer</a:t>
            </a:r>
            <a:r>
              <a:rPr lang="en-US" sz="1000" baseline="0" dirty="0" smtClean="0"/>
              <a:t> Engineering Dept.</a:t>
            </a:r>
          </a:p>
          <a:p>
            <a:r>
              <a:rPr lang="en-US" sz="1000" baseline="0" dirty="0" smtClean="0"/>
              <a:t>Fall 2017: November </a:t>
            </a:r>
            <a:r>
              <a:rPr lang="en-US" sz="1000" baseline="0" dirty="0" smtClean="0"/>
              <a:t>28</a:t>
            </a:r>
            <a:endParaRPr lang="en-US" sz="1000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3228860" y="6263609"/>
            <a:ext cx="2964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 smtClean="0"/>
              <a:t>CMPE 135: Object-Oriented</a:t>
            </a:r>
            <a:r>
              <a:rPr lang="en-US" sz="1000" baseline="0" dirty="0" smtClean="0"/>
              <a:t> Analysis and Design</a:t>
            </a:r>
            <a:br>
              <a:rPr lang="en-US" sz="1000" baseline="0" dirty="0" smtClean="0"/>
            </a:br>
            <a:r>
              <a:rPr lang="en-US" sz="1000" baseline="0" dirty="0" smtClean="0"/>
              <a:t>© R. Mak</a:t>
            </a:r>
            <a:endParaRPr lang="en-US" sz="1000" dirty="0"/>
          </a:p>
        </p:txBody>
      </p:sp>
      <p:pic>
        <p:nvPicPr>
          <p:cNvPr id="17" name="Picture 13" descr="SJSU-logo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6713" y="6172200"/>
            <a:ext cx="639762" cy="60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2pPr>
      <a:lvl3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3pPr>
      <a:lvl4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4pPr>
      <a:lvl5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469900" indent="-469900" algn="l" rtl="0" fontAlgn="base">
        <a:spcBef>
          <a:spcPct val="20000"/>
        </a:spcBef>
        <a:spcAft>
          <a:spcPct val="0"/>
        </a:spcAft>
        <a:buClr>
          <a:schemeClr val="bg2"/>
        </a:buClr>
        <a:buSzPct val="70000"/>
        <a:buFont typeface="Wingdings" charset="0"/>
        <a:buChar char="o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charset="0"/>
        <a:buChar char="n"/>
        <a:defRPr sz="2400">
          <a:solidFill>
            <a:schemeClr val="tx1"/>
          </a:solidFill>
          <a:latin typeface="+mn-lt"/>
          <a:ea typeface="+mn-ea"/>
        </a:defRPr>
      </a:lvl2pPr>
      <a:lvl3pPr marL="1377950" indent="-468313" algn="l" rtl="0" fontAlgn="base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charset="0"/>
        <a:buChar char="o"/>
        <a:defRPr sz="2000">
          <a:solidFill>
            <a:schemeClr val="tx1"/>
          </a:solidFill>
          <a:latin typeface="+mn-lt"/>
          <a:ea typeface="+mn-ea"/>
        </a:defRPr>
      </a:lvl3pPr>
      <a:lvl4pPr marL="1827213" indent="-4381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charset="0"/>
        <a:buChar char="n"/>
        <a:defRPr sz="1600">
          <a:solidFill>
            <a:schemeClr val="tx1"/>
          </a:solidFill>
          <a:latin typeface="+mn-lt"/>
          <a:ea typeface="+mn-ea"/>
        </a:defRPr>
      </a:lvl4pPr>
      <a:lvl5pPr marL="22971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5pPr>
      <a:lvl6pPr marL="27543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6pPr>
      <a:lvl7pPr marL="32115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7pPr>
      <a:lvl8pPr marL="36687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8pPr>
      <a:lvl9pPr marL="41259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cs.sjsu.edu/~mak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x-none" sz="3200" dirty="0"/>
              <a:t>CMPE 135: Object-Oriented Analysis </a:t>
            </a:r>
            <a:br>
              <a:rPr lang="en-US" altLang="x-none" sz="3200" dirty="0"/>
            </a:br>
            <a:r>
              <a:rPr lang="en-US" altLang="x-none" sz="3200" dirty="0"/>
              <a:t>and </a:t>
            </a:r>
            <a:r>
              <a:rPr lang="en-US" altLang="x-none" sz="3200" dirty="0" smtClean="0"/>
              <a:t>Design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400" dirty="0" smtClean="0"/>
              <a:t>November </a:t>
            </a:r>
            <a:r>
              <a:rPr lang="en-US" sz="2400" dirty="0" smtClean="0"/>
              <a:t>28 </a:t>
            </a:r>
            <a:r>
              <a:rPr lang="en-US" sz="2400" dirty="0" smtClean="0"/>
              <a:t>Class </a:t>
            </a:r>
            <a:r>
              <a:rPr lang="en-US" sz="2400" dirty="0"/>
              <a:t>Meeting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ctr">
              <a:lnSpc>
                <a:spcPct val="90000"/>
              </a:lnSpc>
            </a:pPr>
            <a:r>
              <a:rPr lang="en-US" dirty="0"/>
              <a:t>Department of Computer </a:t>
            </a:r>
            <a:r>
              <a:rPr lang="en-US" dirty="0" smtClean="0"/>
              <a:t>Engineering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San Jose State University</a:t>
            </a:r>
            <a:br>
              <a:rPr lang="en-US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dirty="0" smtClean="0"/>
              <a:t>Fall 2017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Instructor: Ron Mak</a:t>
            </a:r>
          </a:p>
          <a:p>
            <a:pPr algn="ctr">
              <a:lnSpc>
                <a:spcPct val="90000"/>
              </a:lnSpc>
            </a:pPr>
            <a:r>
              <a:rPr lang="en-US" dirty="0">
                <a:hlinkClick r:id="rId2"/>
              </a:rPr>
              <a:t>www.cs.sjsu.edu/~mak</a:t>
            </a:r>
            <a:endParaRPr lang="en-US" dirty="0"/>
          </a:p>
        </p:txBody>
      </p:sp>
      <p:pic>
        <p:nvPicPr>
          <p:cNvPr id="2053" name="Picture 5" descr="sjsu_logo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32638" y="4591050"/>
            <a:ext cx="1096962" cy="10318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E6F249-8D10-7240-A07E-F66CEC252905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7" name="Picture 6" descr="Screen Shot 2015-08-23 at 4.03.0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40" y="4617707"/>
            <a:ext cx="878610" cy="11887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Qt Designer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59" y="1234464"/>
            <a:ext cx="7223681" cy="35100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4895515"/>
            <a:ext cx="832740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Form Editor</a:t>
            </a:r>
            <a:r>
              <a:rPr lang="en-US" dirty="0"/>
              <a:t>: This is a visual representation of the form (empty for now)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Widget Box</a:t>
            </a:r>
            <a:r>
              <a:rPr lang="en-US" dirty="0"/>
              <a:t>: This contains all widgets that can be used with your form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Object Inspector</a:t>
            </a:r>
            <a:r>
              <a:rPr lang="en-US" dirty="0"/>
              <a:t>: This displays your form as a hierarchical tree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Property Editor</a:t>
            </a:r>
            <a:r>
              <a:rPr lang="en-US" dirty="0"/>
              <a:t>: This enumerates the properties of the selected widget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Action Editor/Signal &amp; Slots Editor</a:t>
            </a:r>
            <a:r>
              <a:rPr lang="en-US" dirty="0"/>
              <a:t>: This handles connections between your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21767" y="6172170"/>
            <a:ext cx="1901483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65000"/>
                  </a:schemeClr>
                </a:solidFill>
              </a:rPr>
              <a:t>Mastering Qt5</a:t>
            </a:r>
          </a:p>
          <a:p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by Robin </a:t>
            </a:r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Penea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and Guillaume Lazar</a:t>
            </a:r>
          </a:p>
          <a:p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Packt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Publishing, 2016</a:t>
            </a:r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990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</a:t>
            </a:r>
            <a:r>
              <a:rPr lang="en-US" dirty="0" smtClean="0"/>
              <a:t>Designer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87698"/>
          </a:xfrm>
        </p:spPr>
        <p:txBody>
          <a:bodyPr/>
          <a:lstStyle/>
          <a:p>
            <a:r>
              <a:rPr lang="en-US" dirty="0" smtClean="0"/>
              <a:t>Add a label widget and a </a:t>
            </a:r>
            <a:r>
              <a:rPr lang="en-US" smtClean="0"/>
              <a:t>button widget: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15" y="2148854"/>
            <a:ext cx="7315170" cy="32746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21767" y="6172170"/>
            <a:ext cx="1901483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65000"/>
                  </a:schemeClr>
                </a:solidFill>
              </a:rPr>
              <a:t>Mastering Qt5</a:t>
            </a:r>
          </a:p>
          <a:p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by Robin </a:t>
            </a:r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Penea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and Guillaume Lazar</a:t>
            </a:r>
          </a:p>
          <a:p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Packt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Publishing, 2016</a:t>
            </a:r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817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Signals, Slots, and Connect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 </a:t>
            </a:r>
            <a:r>
              <a:rPr lang="en-US" dirty="0">
                <a:solidFill>
                  <a:srgbClr val="B23C00"/>
                </a:solidFill>
              </a:rPr>
              <a:t>signal</a:t>
            </a:r>
            <a:r>
              <a:rPr lang="en-US" dirty="0"/>
              <a:t> is a message sent by an </a:t>
            </a:r>
            <a:r>
              <a:rPr lang="en-US" dirty="0" smtClean="0"/>
              <a:t>object.</a:t>
            </a:r>
          </a:p>
          <a:p>
            <a:pPr lvl="4"/>
            <a:endParaRPr lang="en-US" dirty="0"/>
          </a:p>
          <a:p>
            <a:r>
              <a:rPr lang="en-US" dirty="0"/>
              <a:t>A </a:t>
            </a:r>
            <a:r>
              <a:rPr lang="en-US" dirty="0">
                <a:solidFill>
                  <a:srgbClr val="B23C00"/>
                </a:solidFill>
              </a:rPr>
              <a:t>slot</a:t>
            </a:r>
            <a:r>
              <a:rPr lang="en-US" dirty="0"/>
              <a:t> is a function that will be called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when </a:t>
            </a:r>
            <a:r>
              <a:rPr lang="en-US" dirty="0"/>
              <a:t>this signal is </a:t>
            </a:r>
            <a:r>
              <a:rPr lang="en-US" dirty="0" smtClean="0"/>
              <a:t>triggered.</a:t>
            </a:r>
          </a:p>
          <a:p>
            <a:pPr lvl="4"/>
            <a:endParaRPr lang="en-US" dirty="0"/>
          </a:p>
          <a:p>
            <a:r>
              <a:rPr lang="en-US" dirty="0"/>
              <a:t>The </a:t>
            </a:r>
            <a:r>
              <a:rPr lang="en-US" dirty="0">
                <a:solidFill>
                  <a:srgbClr val="B23C00"/>
                </a:solidFill>
              </a:rPr>
              <a:t>connect function</a:t>
            </a:r>
            <a:r>
              <a:rPr lang="en-US" dirty="0"/>
              <a:t> specifies which signal 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linked to which </a:t>
            </a:r>
            <a:r>
              <a:rPr lang="en-US" dirty="0" smtClean="0"/>
              <a:t>slot.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06" y="411163"/>
            <a:ext cx="8412433" cy="655637"/>
          </a:xfrm>
        </p:spPr>
        <p:txBody>
          <a:bodyPr/>
          <a:lstStyle/>
          <a:p>
            <a:r>
              <a:rPr lang="en-US" dirty="0"/>
              <a:t>Signals, Slots, and Connect </a:t>
            </a:r>
            <a:r>
              <a:rPr lang="en-US" dirty="0" smtClean="0"/>
              <a:t>Functions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slot remains an </a:t>
            </a:r>
            <a:r>
              <a:rPr lang="en-US" u="sng" dirty="0"/>
              <a:t>ordinary function</a:t>
            </a:r>
            <a:r>
              <a:rPr lang="en-US" dirty="0"/>
              <a:t>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so </a:t>
            </a:r>
            <a:r>
              <a:rPr lang="en-US" dirty="0"/>
              <a:t>you can call it </a:t>
            </a:r>
            <a:r>
              <a:rPr lang="en-US" dirty="0" smtClean="0"/>
              <a:t>yourself.</a:t>
            </a:r>
          </a:p>
          <a:p>
            <a:r>
              <a:rPr lang="en-US" dirty="0" smtClean="0"/>
              <a:t>A </a:t>
            </a:r>
            <a:r>
              <a:rPr lang="en-US" dirty="0"/>
              <a:t>single signal can be linked to different </a:t>
            </a:r>
            <a:r>
              <a:rPr lang="en-US" dirty="0" smtClean="0"/>
              <a:t>slots.</a:t>
            </a:r>
          </a:p>
          <a:p>
            <a:r>
              <a:rPr lang="en-US" dirty="0" smtClean="0"/>
              <a:t>A </a:t>
            </a:r>
            <a:r>
              <a:rPr lang="en-US" dirty="0"/>
              <a:t>single slot can be called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by </a:t>
            </a:r>
            <a:r>
              <a:rPr lang="en-US" dirty="0"/>
              <a:t>different linked </a:t>
            </a:r>
            <a:r>
              <a:rPr lang="en-US" dirty="0" smtClean="0"/>
              <a:t>signals.</a:t>
            </a:r>
          </a:p>
          <a:p>
            <a:r>
              <a:rPr lang="en-US" dirty="0" smtClean="0"/>
              <a:t>A connection can be made between a signal and a slot from different objects, and even between objects living inside different threads.</a:t>
            </a:r>
          </a:p>
          <a:p>
            <a:pPr lvl="1"/>
            <a:r>
              <a:rPr lang="en-US" dirty="0" smtClean="0"/>
              <a:t>To connect a signal to a slot, </a:t>
            </a:r>
            <a:br>
              <a:rPr lang="en-US" dirty="0" smtClean="0"/>
            </a:br>
            <a:r>
              <a:rPr lang="en-US" dirty="0" smtClean="0"/>
              <a:t>their </a:t>
            </a:r>
            <a:r>
              <a:rPr lang="en-US" u="sng" dirty="0" smtClean="0"/>
              <a:t>function signatures must match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255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3098"/>
            <a:ext cx="8229600" cy="4347827"/>
          </a:xfrm>
        </p:spPr>
        <p:txBody>
          <a:bodyPr/>
          <a:lstStyle/>
          <a:p>
            <a:r>
              <a:rPr lang="en-US" sz="2400" b="1" dirty="0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sender</a:t>
            </a:r>
          </a:p>
          <a:p>
            <a:pPr lvl="1"/>
            <a:r>
              <a:rPr lang="en-US" dirty="0"/>
              <a:t>The object that will send the signal.</a:t>
            </a:r>
          </a:p>
          <a:p>
            <a:r>
              <a:rPr lang="en-US" sz="24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&amp;Sender::</a:t>
            </a:r>
            <a:r>
              <a:rPr lang="en-US" sz="2400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signalName</a:t>
            </a:r>
            <a:endParaRPr lang="en-US" sz="2400" b="1" dirty="0" smtClean="0">
              <a:solidFill>
                <a:srgbClr val="0033CC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smtClean="0"/>
              <a:t>A pointer </a:t>
            </a:r>
            <a:r>
              <a:rPr lang="en-US" dirty="0"/>
              <a:t>to the </a:t>
            </a:r>
            <a:r>
              <a:rPr lang="en-US" dirty="0" smtClean="0"/>
              <a:t>signal.</a:t>
            </a:r>
          </a:p>
          <a:p>
            <a:r>
              <a:rPr lang="en-US" sz="2400" b="1" dirty="0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receiver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object that will receive and handle the signal.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&amp;Receiver::</a:t>
            </a:r>
            <a:r>
              <a:rPr lang="en-US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slotName</a:t>
            </a:r>
            <a:endParaRPr lang="en-US" b="1" dirty="0" smtClean="0">
              <a:solidFill>
                <a:srgbClr val="0033CC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smtClean="0"/>
              <a:t>A </a:t>
            </a:r>
            <a:r>
              <a:rPr lang="en-US" dirty="0"/>
              <a:t>pointer to one of the </a:t>
            </a:r>
            <a:r>
              <a:rPr lang="en-US" dirty="0" smtClean="0"/>
              <a:t>receiver’s</a:t>
            </a:r>
            <a:r>
              <a:rPr lang="en-US" dirty="0"/>
              <a:t> 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member</a:t>
            </a:r>
            <a:r>
              <a:rPr lang="en-US" dirty="0"/>
              <a:t> slot functions.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20087" y="1325903"/>
            <a:ext cx="850382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connect(sender, &amp;Sender::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signalName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receiver, &amp;Receiver::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slotName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65806" y="411163"/>
            <a:ext cx="8412433" cy="655637"/>
          </a:xfrm>
        </p:spPr>
        <p:txBody>
          <a:bodyPr/>
          <a:lstStyle/>
          <a:p>
            <a:r>
              <a:rPr lang="en-US" dirty="0"/>
              <a:t>Signals, Slots, and Connect </a:t>
            </a:r>
            <a:r>
              <a:rPr lang="en-US" dirty="0" smtClean="0"/>
              <a:t>Functions</a:t>
            </a:r>
            <a:r>
              <a:rPr lang="en-US" i="1" dirty="0" smtClean="0"/>
              <a:t>, cont’d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89374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47024" y="2035066"/>
            <a:ext cx="6849952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*parent) 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(parent),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setupUi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(this);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connect(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addTaskButton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, &amp;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QPushButton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::clicked,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QApplication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::instance(), </a:t>
            </a:r>
            <a:endParaRPr lang="en-US" b="1" dirty="0" smtClean="0">
              <a:solidFill>
                <a:srgbClr val="B23C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   &amp;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QApplication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::quit);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65806" y="411163"/>
            <a:ext cx="8412433" cy="655637"/>
          </a:xfrm>
        </p:spPr>
        <p:txBody>
          <a:bodyPr/>
          <a:lstStyle/>
          <a:p>
            <a:r>
              <a:rPr lang="en-US" dirty="0"/>
              <a:t>Signals, Slots, and Connect </a:t>
            </a:r>
            <a:r>
              <a:rPr lang="en-US" dirty="0" smtClean="0"/>
              <a:t>Functions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7" name="TextBox 6"/>
          <p:cNvSpPr txBox="1"/>
          <p:nvPr/>
        </p:nvSpPr>
        <p:spPr>
          <a:xfrm>
            <a:off x="320087" y="1325903"/>
            <a:ext cx="850382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connect(sender, &amp;Sender::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signalName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receiver, &amp;Receiver::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slotName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1738356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with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>
                <a:solidFill>
                  <a:srgbClr val="0033CC"/>
                </a:solidFill>
              </a:rPr>
              <a:t>File</a:t>
            </a:r>
            <a:r>
              <a:rPr lang="en-US" sz="2400" dirty="0">
                <a:solidFill>
                  <a:srgbClr val="0033CC"/>
                </a:solidFill>
              </a:rPr>
              <a:t> | New File or </a:t>
            </a:r>
            <a:r>
              <a:rPr lang="en-US" sz="2400" dirty="0" smtClean="0">
                <a:solidFill>
                  <a:srgbClr val="0033CC"/>
                </a:solidFill>
              </a:rPr>
              <a:t>Project</a:t>
            </a:r>
            <a:r>
              <a:rPr lang="en-US" sz="2400" dirty="0">
                <a:solidFill>
                  <a:srgbClr val="0033CC"/>
                </a:solidFill>
              </a:rPr>
              <a:t> | Qt | Qt Designer Form Class</a:t>
            </a:r>
            <a:r>
              <a:rPr lang="en-US" dirty="0" smtClean="0"/>
              <a:t>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Select </a:t>
            </a:r>
            <a:r>
              <a:rPr lang="en-US" dirty="0" smtClean="0">
                <a:solidFill>
                  <a:srgbClr val="0033CC"/>
                </a:solidFill>
              </a:rPr>
              <a:t>Widget</a:t>
            </a:r>
            <a:r>
              <a:rPr lang="en-US" dirty="0" smtClean="0"/>
              <a:t> and name it </a:t>
            </a:r>
            <a:r>
              <a:rPr lang="en-US" b="1" dirty="0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Task</a:t>
            </a:r>
            <a:r>
              <a:rPr lang="en-US" dirty="0" smtClean="0"/>
              <a:t>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Edit </a:t>
            </a:r>
            <a:r>
              <a:rPr lang="en-US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task.ui</a:t>
            </a:r>
            <a:r>
              <a:rPr lang="en-US" dirty="0" smtClean="0"/>
              <a:t> in the Form Editor.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631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5903"/>
            <a:ext cx="8229600" cy="4805023"/>
          </a:xfrm>
        </p:spPr>
        <p:txBody>
          <a:bodyPr/>
          <a:lstStyle/>
          <a:p>
            <a:r>
              <a:rPr lang="en-US" dirty="0" smtClean="0"/>
              <a:t>Vertical Layout </a:t>
            </a:r>
          </a:p>
          <a:p>
            <a:pPr lvl="1"/>
            <a:r>
              <a:rPr lang="en-US" dirty="0" smtClean="0"/>
              <a:t>Widgets </a:t>
            </a:r>
            <a:r>
              <a:rPr lang="en-US" dirty="0"/>
              <a:t>are vertically </a:t>
            </a:r>
            <a:r>
              <a:rPr lang="en-US" dirty="0" smtClean="0"/>
              <a:t>stacked.</a:t>
            </a:r>
            <a:endParaRPr lang="en-US" dirty="0"/>
          </a:p>
          <a:p>
            <a:r>
              <a:rPr lang="en-US" dirty="0"/>
              <a:t>Horizontal </a:t>
            </a:r>
            <a:r>
              <a:rPr lang="en-US" dirty="0" smtClean="0"/>
              <a:t>Layout </a:t>
            </a:r>
            <a:endParaRPr lang="en-US" dirty="0"/>
          </a:p>
          <a:p>
            <a:pPr lvl="1"/>
            <a:r>
              <a:rPr lang="en-US" dirty="0" smtClean="0"/>
              <a:t>Widgets </a:t>
            </a:r>
            <a:r>
              <a:rPr lang="en-US" dirty="0"/>
              <a:t>are horizontally </a:t>
            </a:r>
            <a:r>
              <a:rPr lang="en-US" dirty="0" smtClean="0"/>
              <a:t>stacked.</a:t>
            </a:r>
            <a:endParaRPr lang="en-US" dirty="0"/>
          </a:p>
          <a:p>
            <a:r>
              <a:rPr lang="en-US" dirty="0"/>
              <a:t>Grid </a:t>
            </a:r>
            <a:r>
              <a:rPr lang="en-US" dirty="0" smtClean="0"/>
              <a:t>Layout </a:t>
            </a:r>
          </a:p>
          <a:p>
            <a:pPr lvl="1"/>
            <a:r>
              <a:rPr lang="en-US" dirty="0" smtClean="0"/>
              <a:t>Widgets </a:t>
            </a:r>
            <a:r>
              <a:rPr lang="en-US" dirty="0"/>
              <a:t>are arranged in a grid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that </a:t>
            </a:r>
            <a:r>
              <a:rPr lang="en-US" dirty="0"/>
              <a:t>can be subdivided into smaller cells</a:t>
            </a:r>
          </a:p>
          <a:p>
            <a:r>
              <a:rPr lang="en-US" dirty="0"/>
              <a:t>Form </a:t>
            </a:r>
            <a:r>
              <a:rPr lang="en-US" dirty="0" smtClean="0"/>
              <a:t>Layout </a:t>
            </a:r>
          </a:p>
          <a:p>
            <a:pPr lvl="1"/>
            <a:r>
              <a:rPr lang="en-US" dirty="0" smtClean="0"/>
              <a:t>Widgets </a:t>
            </a:r>
            <a:r>
              <a:rPr lang="en-US" dirty="0"/>
              <a:t>are arranged like a web </a:t>
            </a:r>
            <a:r>
              <a:rPr lang="en-US" dirty="0" smtClean="0"/>
              <a:t>form:</a:t>
            </a:r>
            <a:br>
              <a:rPr lang="en-US" dirty="0" smtClean="0"/>
            </a:br>
            <a:r>
              <a:rPr lang="en-US" dirty="0" smtClean="0"/>
              <a:t>a </a:t>
            </a:r>
            <a:r>
              <a:rPr lang="en-US" dirty="0"/>
              <a:t>label, and an input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66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Layouts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5904"/>
            <a:ext cx="8229600" cy="4805022"/>
          </a:xfrm>
        </p:spPr>
        <p:txBody>
          <a:bodyPr/>
          <a:lstStyle/>
          <a:p>
            <a:r>
              <a:rPr lang="en-US" dirty="0" smtClean="0"/>
              <a:t>Each layout tries to </a:t>
            </a:r>
            <a:r>
              <a:rPr lang="en-US" dirty="0"/>
              <a:t>constrain all widgets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to </a:t>
            </a:r>
            <a:r>
              <a:rPr lang="en-US" u="sng" dirty="0"/>
              <a:t>occupy equal </a:t>
            </a:r>
            <a:r>
              <a:rPr lang="en-US" u="sng" dirty="0" smtClean="0"/>
              <a:t>areas</a:t>
            </a:r>
            <a:r>
              <a:rPr lang="en-US" dirty="0" smtClean="0"/>
              <a:t>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Each widget changes shape or adds extra margins, depending on its </a:t>
            </a:r>
            <a:r>
              <a:rPr lang="en-US" u="sng" dirty="0" smtClean="0"/>
              <a:t>constraints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Example: A button stretches.</a:t>
            </a:r>
          </a:p>
          <a:p>
            <a:pPr lvl="1"/>
            <a:r>
              <a:rPr lang="en-US" dirty="0" smtClean="0"/>
              <a:t>Example: A checkbox does not stretch.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64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Layouts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00"/>
            <a:ext cx="8229600" cy="2701925"/>
          </a:xfrm>
        </p:spPr>
        <p:txBody>
          <a:bodyPr/>
          <a:lstStyle/>
          <a:p>
            <a:r>
              <a:rPr lang="en-US" dirty="0" smtClean="0"/>
              <a:t>These </a:t>
            </a:r>
            <a:r>
              <a:rPr lang="en-US" dirty="0"/>
              <a:t>three widgets are aligned horizontally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</a:t>
            </a:r>
            <a:r>
              <a:rPr lang="en-US" u="sng" dirty="0" smtClean="0"/>
              <a:t>horizontal spacer widge</a:t>
            </a:r>
            <a:r>
              <a:rPr lang="en-US" dirty="0" smtClean="0"/>
              <a:t>t tells the buttons not to stretch when the window is widened.</a:t>
            </a:r>
          </a:p>
          <a:p>
            <a:pPr lvl="1"/>
            <a:r>
              <a:rPr lang="en-US" dirty="0" smtClean="0"/>
              <a:t>The buttons will </a:t>
            </a:r>
            <a:r>
              <a:rPr lang="en-US" dirty="0"/>
              <a:t>take up only the space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of </a:t>
            </a:r>
            <a:r>
              <a:rPr lang="en-US" dirty="0"/>
              <a:t>their text and will be </a:t>
            </a:r>
            <a:r>
              <a:rPr lang="en-US" u="sng" dirty="0"/>
              <a:t>pushed to the edge</a:t>
            </a:r>
            <a:r>
              <a:rPr lang="en-US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of </a:t>
            </a:r>
            <a:r>
              <a:rPr lang="en-US" dirty="0"/>
              <a:t>the window when it is resized.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" y="1325903"/>
            <a:ext cx="8775700" cy="1892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21767" y="6172170"/>
            <a:ext cx="1901483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65000"/>
                  </a:schemeClr>
                </a:solidFill>
              </a:rPr>
              <a:t>Mastering Qt5</a:t>
            </a:r>
          </a:p>
          <a:p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by Robin </a:t>
            </a:r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Penea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and Guillaume Lazar</a:t>
            </a:r>
          </a:p>
          <a:p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Packt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Publishing, 2016</a:t>
            </a:r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107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Who’s in Control?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text-based program</a:t>
            </a:r>
          </a:p>
          <a:p>
            <a:pPr lvl="1"/>
            <a:r>
              <a:rPr lang="en-US" dirty="0" smtClean="0"/>
              <a:t>Your program is in control.</a:t>
            </a:r>
          </a:p>
          <a:p>
            <a:pPr lvl="1"/>
            <a:r>
              <a:rPr lang="en-US" dirty="0" smtClean="0"/>
              <a:t>Your program determines the application flow.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Interactive GUI-based program</a:t>
            </a:r>
          </a:p>
          <a:p>
            <a:pPr lvl="1"/>
            <a:r>
              <a:rPr lang="en-US" dirty="0">
                <a:solidFill>
                  <a:srgbClr val="B23C00"/>
                </a:solidFill>
              </a:rPr>
              <a:t>Inversion of </a:t>
            </a:r>
            <a:r>
              <a:rPr lang="en-US" dirty="0" smtClean="0">
                <a:solidFill>
                  <a:srgbClr val="B23C00"/>
                </a:solidFill>
              </a:rPr>
              <a:t>control.</a:t>
            </a:r>
            <a:endParaRPr lang="en-US" dirty="0">
              <a:solidFill>
                <a:srgbClr val="B23C00"/>
              </a:solidFill>
            </a:endParaRPr>
          </a:p>
          <a:p>
            <a:pPr lvl="1"/>
            <a:r>
              <a:rPr lang="en-US" dirty="0" smtClean="0"/>
              <a:t>Your program waits for events to occur.</a:t>
            </a:r>
          </a:p>
          <a:p>
            <a:pPr lvl="1"/>
            <a:r>
              <a:rPr lang="en-US" dirty="0" smtClean="0"/>
              <a:t>Your program reacts to events when they occur.</a:t>
            </a:r>
          </a:p>
          <a:p>
            <a:pPr lvl="1"/>
            <a:r>
              <a:rPr lang="en-US" dirty="0" smtClean="0"/>
              <a:t>The GUI framework that interacts with the user </a:t>
            </a:r>
            <a:br>
              <a:rPr lang="en-US" dirty="0" smtClean="0"/>
            </a:br>
            <a:r>
              <a:rPr lang="en-US" dirty="0" smtClean="0"/>
              <a:t>is in control.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2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97318" y="1286107"/>
            <a:ext cx="7713971" cy="5509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namespace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class Task;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class Task : public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Q_OBJECT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explicit Task(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&amp; name,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*parent = 0);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~Task();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void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setName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&amp; name);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name()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bool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isCompleted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private: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::Task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}; 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84658" y="1417342"/>
            <a:ext cx="777649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Task.h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67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7632" y="1457825"/>
            <a:ext cx="9071714" cy="452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Task.h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ui_Task.h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::Task(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&amp; name,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*parent) 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(parent),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::Task)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setupUi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(this);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setName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(name);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::~Task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 {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delete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 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Task::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setName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&amp; name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 {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-&gt;checkbox-&gt;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setText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(name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 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Task::name()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{ return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-&gt;checkbox-&gt;text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(); 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bool Task::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isCompleted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{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-&gt;checkbox-&gt;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isChecked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(); 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62356" y="1288548"/>
            <a:ext cx="994055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Task.cpp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088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a Task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492" y="1325903"/>
            <a:ext cx="7449015" cy="333218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21767" y="6172170"/>
            <a:ext cx="1901483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65000"/>
                  </a:schemeClr>
                </a:solidFill>
              </a:rPr>
              <a:t>Mastering Qt5</a:t>
            </a:r>
          </a:p>
          <a:p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by Robin </a:t>
            </a:r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Penea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and Guillaume Lazar</a:t>
            </a:r>
          </a:p>
          <a:p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Packt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Publishing, 2016</a:t>
            </a:r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9891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</a:t>
            </a:r>
            <a:r>
              <a:rPr lang="en-US" dirty="0" smtClean="0"/>
              <a:t>Task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196189" y="1231642"/>
            <a:ext cx="4751622" cy="5016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QVector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include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Task.h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namespace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: public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QMainWindow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slots: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void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addTask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private: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QVector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&lt;Task*&gt;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mTasks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};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60707" y="1325903"/>
            <a:ext cx="1516697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MainWindow.h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1635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Task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85308" y="1417342"/>
            <a:ext cx="6973384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*parent) 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(parent),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),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mTasks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setupUi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(this);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connect(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addTaskButton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&amp;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QPushButton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::clicked, 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this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&amp;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addTask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}; 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addTask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()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() &lt;&lt; "Adding new task";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Task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* task = new Task("Untitled task");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mTasks.append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(task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);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tasksLayout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addWidget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(task);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}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92219" y="1248065"/>
            <a:ext cx="1733103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MainWindow.cpp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60707" y="5466971"/>
            <a:ext cx="258410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33CC"/>
                </a:solidFill>
              </a:rPr>
              <a:t>Transfer ownership of the task</a:t>
            </a:r>
          </a:p>
          <a:p>
            <a:r>
              <a:rPr lang="en-US" sz="1400" dirty="0" smtClean="0">
                <a:solidFill>
                  <a:srgbClr val="0033CC"/>
                </a:solidFill>
              </a:rPr>
              <a:t>to </a:t>
            </a:r>
            <a:r>
              <a:rPr lang="en-US" sz="1400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tasksLayout</a:t>
            </a:r>
            <a:r>
              <a:rPr lang="en-US" sz="1400" dirty="0" smtClean="0">
                <a:solidFill>
                  <a:srgbClr val="0033CC"/>
                </a:solidFill>
              </a:rPr>
              <a:t>.</a:t>
            </a:r>
            <a:endParaRPr lang="en-US" sz="140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7634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Dialog Box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14440" y="1234464"/>
            <a:ext cx="6356227" cy="5016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QInputDialog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...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addTask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bool ok;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name =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QInputDialog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getText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(this, 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             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tr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("Add task"),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             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tr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("Task name"),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             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QLineEdit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::Normal,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             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tr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("Untitled task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"),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                     &amp;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ok);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if (ok &amp;&amp; !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name.isEmpty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())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{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&lt;&lt; "Adding new task";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Task* task = new Task(name);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mTasks.append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tasksLayout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addWidget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}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707" y="4069073"/>
            <a:ext cx="3242775" cy="12498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78511" y="1362276"/>
            <a:ext cx="1733103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MainWindow.cpp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88008" y="2911823"/>
            <a:ext cx="206312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33CC"/>
                </a:solidFill>
              </a:rPr>
              <a:t>Translation </a:t>
            </a:r>
            <a:r>
              <a:rPr lang="en-US" sz="1400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tr</a:t>
            </a:r>
            <a:r>
              <a:rPr lang="en-US" sz="1400" dirty="0" smtClean="0">
                <a:solidFill>
                  <a:srgbClr val="0033CC"/>
                </a:solidFill>
              </a:rPr>
              <a:t> supports</a:t>
            </a:r>
          </a:p>
          <a:p>
            <a:r>
              <a:rPr lang="en-US" sz="1400" dirty="0" smtClean="0">
                <a:solidFill>
                  <a:srgbClr val="0033CC"/>
                </a:solidFill>
              </a:rPr>
              <a:t>internationalization.</a:t>
            </a:r>
            <a:endParaRPr lang="en-US" sz="140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586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 </a:t>
            </a:r>
            <a:r>
              <a:rPr lang="en-US" dirty="0" smtClean="0"/>
              <a:t>Box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67" y="3337560"/>
            <a:ext cx="8595311" cy="2701925"/>
          </a:xfrm>
        </p:spPr>
        <p:txBody>
          <a:bodyPr/>
          <a:lstStyle/>
          <a:p>
            <a:r>
              <a:rPr lang="en-US" sz="20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parent</a:t>
            </a:r>
            <a:r>
              <a:rPr lang="en-US" sz="2000" dirty="0"/>
              <a:t>: </a:t>
            </a:r>
            <a:r>
              <a:rPr lang="en-US" sz="2000" dirty="0" smtClean="0"/>
              <a:t>The parent </a:t>
            </a:r>
            <a:r>
              <a:rPr lang="en-US" sz="2000" dirty="0"/>
              <a:t>widget </a:t>
            </a:r>
            <a:r>
              <a:rPr lang="en-US" sz="2000" dirty="0" smtClean="0"/>
              <a:t>to </a:t>
            </a:r>
            <a:r>
              <a:rPr lang="en-US" sz="2000" dirty="0"/>
              <a:t>which the </a:t>
            </a:r>
            <a:r>
              <a:rPr lang="en-US" sz="2000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QInputDialog</a:t>
            </a:r>
            <a:r>
              <a:rPr lang="en-US" sz="2000" dirty="0"/>
              <a:t> is </a:t>
            </a:r>
            <a:r>
              <a:rPr lang="en-US" sz="2000" dirty="0" smtClean="0"/>
              <a:t>attached.</a:t>
            </a:r>
          </a:p>
          <a:p>
            <a:r>
              <a:rPr lang="en-US" sz="20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title</a:t>
            </a:r>
            <a:r>
              <a:rPr lang="en-US" sz="2000" dirty="0"/>
              <a:t>: </a:t>
            </a:r>
            <a:r>
              <a:rPr lang="en-US" sz="2000" dirty="0" smtClean="0"/>
              <a:t>The title </a:t>
            </a:r>
            <a:r>
              <a:rPr lang="en-US" sz="2000" dirty="0"/>
              <a:t>displayed in the window title. </a:t>
            </a:r>
          </a:p>
          <a:p>
            <a:r>
              <a:rPr lang="en-US" sz="20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label</a:t>
            </a:r>
            <a:r>
              <a:rPr lang="en-US" sz="2000" dirty="0"/>
              <a:t>: </a:t>
            </a:r>
            <a:r>
              <a:rPr lang="en-US" sz="2000" dirty="0" smtClean="0"/>
              <a:t>The label </a:t>
            </a:r>
            <a:r>
              <a:rPr lang="en-US" sz="2000" dirty="0"/>
              <a:t>displayed right above the input text field.</a:t>
            </a:r>
          </a:p>
          <a:p>
            <a:r>
              <a:rPr lang="en-US" sz="20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mode</a:t>
            </a:r>
            <a:r>
              <a:rPr lang="en-US" sz="2000" dirty="0"/>
              <a:t>: </a:t>
            </a:r>
            <a:r>
              <a:rPr lang="en-US" sz="2000" dirty="0" smtClean="0"/>
              <a:t>How the </a:t>
            </a:r>
            <a:r>
              <a:rPr lang="en-US" sz="2000" dirty="0"/>
              <a:t>input field is rendered (password mode </a:t>
            </a:r>
            <a:r>
              <a:rPr lang="en-US" sz="2000" dirty="0" smtClean="0"/>
              <a:t>hides </a:t>
            </a:r>
            <a:r>
              <a:rPr lang="en-US" sz="2000" dirty="0"/>
              <a:t>the text).</a:t>
            </a:r>
          </a:p>
          <a:p>
            <a:r>
              <a:rPr lang="en-US" sz="2000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ok</a:t>
            </a:r>
            <a:r>
              <a:rPr lang="en-US" sz="2000" dirty="0"/>
              <a:t>: </a:t>
            </a:r>
            <a:r>
              <a:rPr lang="en-US" sz="2000" dirty="0" smtClean="0"/>
              <a:t>A pointer </a:t>
            </a:r>
            <a:r>
              <a:rPr lang="en-US" sz="2000" dirty="0"/>
              <a:t>to a variable that is set to true if the user </a:t>
            </a:r>
            <a:r>
              <a:rPr lang="en-US" sz="2000" dirty="0" smtClean="0"/>
              <a:t>pressed</a:t>
            </a:r>
            <a:r>
              <a:rPr lang="en-US" sz="2000" dirty="0"/>
              <a:t> </a:t>
            </a:r>
            <a:r>
              <a:rPr lang="en-US" sz="2000" b="1" dirty="0"/>
              <a:t>OK</a:t>
            </a:r>
            <a:r>
              <a:rPr lang="en-US" sz="2000" dirty="0"/>
              <a:t> 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and </a:t>
            </a:r>
            <a:r>
              <a:rPr lang="en-US" sz="2000" dirty="0"/>
              <a:t>to false if the user </a:t>
            </a:r>
            <a:r>
              <a:rPr lang="en-US" sz="2000" dirty="0" smtClean="0"/>
              <a:t>pressed</a:t>
            </a:r>
            <a:r>
              <a:rPr lang="en-US" sz="2000" dirty="0"/>
              <a:t> </a:t>
            </a:r>
            <a:r>
              <a:rPr lang="en-US" sz="2000" b="1" dirty="0"/>
              <a:t>Cancel</a:t>
            </a:r>
            <a:r>
              <a:rPr lang="en-US" sz="2000" dirty="0"/>
              <a:t>.</a:t>
            </a:r>
          </a:p>
          <a:p>
            <a:r>
              <a:rPr lang="en-US" sz="2000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sz="2000" dirty="0"/>
              <a:t>: The returned </a:t>
            </a:r>
            <a:r>
              <a:rPr lang="en-US" sz="2000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sz="2000" dirty="0"/>
              <a:t> is what the user has typed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15014" y="1312763"/>
            <a:ext cx="7713971" cy="18158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QInputDialog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getText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* parent, 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&amp; title, 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&amp; label, 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QLineEdit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EchoMode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mode 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QLineEdit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::Normal, 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&amp; text 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(), 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bool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* ok = 0,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...)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4121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Rename the Task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88757" y="1434719"/>
            <a:ext cx="2117887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smtClean="0">
                <a:latin typeface="Courier New" charset="0"/>
                <a:ea typeface="Courier New" charset="0"/>
                <a:cs typeface="Courier New" charset="0"/>
              </a:rPr>
              <a:t>public slots:</a:t>
            </a:r>
          </a:p>
          <a:p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void rename();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88757" y="2229307"/>
            <a:ext cx="6521337" cy="44012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Task::Task(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&amp; name,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*parent)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: ...</a:t>
            </a: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4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connect(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editButton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, &amp;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QPushButton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::clicked, </a:t>
            </a:r>
            <a:endParaRPr lang="en-US" sz="14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           this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&amp;Task::rename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} </a:t>
            </a:r>
          </a:p>
          <a:p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sz="1400" b="1" dirty="0" smtClean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is-I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Task::rename()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bool ok;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QString value = </a:t>
            </a:r>
            <a:r>
              <a:rPr lang="is-I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QInputDialog::getText</a:t>
            </a:r>
            <a:r>
              <a:rPr lang="is-IS" sz="1400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</a:p>
          <a:p>
            <a:r>
              <a:rPr lang="is-I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is-IS" sz="1400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               this</a:t>
            </a:r>
            <a:r>
              <a:rPr lang="is-I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, tr("Edit task"),</a:t>
            </a:r>
          </a:p>
          <a:p>
            <a:r>
              <a:rPr lang="is-I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                    </a:t>
            </a:r>
            <a:r>
              <a:rPr lang="is-IS" sz="1400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tr</a:t>
            </a:r>
            <a:r>
              <a:rPr lang="is-I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("Task name"), QLineEdit::Normal,</a:t>
            </a:r>
          </a:p>
          <a:p>
            <a:r>
              <a:rPr lang="is-I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                    </a:t>
            </a:r>
            <a:r>
              <a:rPr lang="is-IS" sz="1400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this-</a:t>
            </a:r>
            <a:r>
              <a:rPr lang="is-I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&gt;name(), &amp;ok);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if (ok &amp;&amp; !value.isEmpty()) </a:t>
            </a:r>
            <a:endParaRPr lang="is-IS" sz="14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is-IS" sz="1400" b="1" dirty="0" smtClean="0">
                <a:latin typeface="Courier New" charset="0"/>
                <a:ea typeface="Courier New" charset="0"/>
                <a:cs typeface="Courier New" charset="0"/>
              </a:rPr>
              <a:t>   {</a:t>
            </a:r>
            <a:endParaRPr lang="is-IS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    setName(value);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}</a:t>
            </a:r>
          </a:p>
          <a:p>
            <a:r>
              <a:rPr lang="is-IS" sz="14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is-IS" sz="14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17819" y="1238692"/>
            <a:ext cx="777649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FF00"/>
                </a:solidFill>
              </a:rPr>
              <a:t>Task.h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7975" y="1978398"/>
            <a:ext cx="994055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FF00"/>
                </a:solidFill>
              </a:rPr>
              <a:t>Task.cpp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364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Remove a Task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4069072"/>
            <a:ext cx="8229600" cy="2179327"/>
          </a:xfrm>
        </p:spPr>
        <p:txBody>
          <a:bodyPr/>
          <a:lstStyle/>
          <a:p>
            <a:r>
              <a:rPr lang="en-US" dirty="0" smtClean="0"/>
              <a:t>Qt keyword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signals</a:t>
            </a:r>
          </a:p>
          <a:p>
            <a:pPr lvl="1"/>
            <a:r>
              <a:rPr lang="en-US" dirty="0" smtClean="0"/>
              <a:t>Used to notify another class.</a:t>
            </a:r>
          </a:p>
          <a:p>
            <a:pPr lvl="1"/>
            <a:r>
              <a:rPr lang="en-US" dirty="0"/>
              <a:t>A </a:t>
            </a:r>
            <a:r>
              <a:rPr lang="en-US" dirty="0">
                <a:solidFill>
                  <a:srgbClr val="B23C00"/>
                </a:solidFill>
              </a:rPr>
              <a:t>signal</a:t>
            </a:r>
            <a:r>
              <a:rPr lang="en-US" dirty="0"/>
              <a:t> is </a:t>
            </a:r>
            <a:r>
              <a:rPr lang="en-US" dirty="0" smtClean="0"/>
              <a:t>a </a:t>
            </a:r>
            <a:r>
              <a:rPr lang="en-US" dirty="0"/>
              <a:t>notification sent to the receiver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/>
              <a:t>the connected </a:t>
            </a:r>
            <a:r>
              <a:rPr lang="en-US" dirty="0">
                <a:solidFill>
                  <a:srgbClr val="B23C00"/>
                </a:solidFill>
              </a:rPr>
              <a:t>slot</a:t>
            </a:r>
            <a:r>
              <a:rPr lang="en-US" dirty="0" smtClean="0"/>
              <a:t>).</a:t>
            </a:r>
          </a:p>
          <a:p>
            <a:pPr lvl="1"/>
            <a:r>
              <a:rPr lang="en-US" dirty="0" smtClean="0"/>
              <a:t>No function </a:t>
            </a:r>
            <a:r>
              <a:rPr lang="en-US" dirty="0"/>
              <a:t>body for the </a:t>
            </a:r>
            <a:r>
              <a:rPr lang="en-US" b="1" dirty="0" smtClean="0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removed</a:t>
            </a:r>
            <a:r>
              <a:rPr lang="en-US" dirty="0" smtClean="0"/>
              <a:t> function.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628198" y="1418717"/>
            <a:ext cx="3887603" cy="2554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class Task : public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...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 slots: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void rename(); 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signals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void </a:t>
            </a:r>
            <a:r>
              <a:rPr lang="en-US" b="1" dirty="0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removed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(Task* task);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...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};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35024" y="1234464"/>
            <a:ext cx="777649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FF00"/>
                </a:solidFill>
              </a:rPr>
              <a:t>Task.h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7064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</a:t>
            </a:r>
            <a:r>
              <a:rPr lang="en-US" dirty="0" smtClean="0"/>
              <a:t>Task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3886195"/>
            <a:ext cx="8229600" cy="2244730"/>
          </a:xfrm>
        </p:spPr>
        <p:txBody>
          <a:bodyPr/>
          <a:lstStyle/>
          <a:p>
            <a:r>
              <a:rPr lang="en-US" dirty="0" smtClean="0"/>
              <a:t>Implemented using the C++11 </a:t>
            </a:r>
            <a:r>
              <a:rPr lang="en-US" dirty="0" smtClean="0">
                <a:solidFill>
                  <a:srgbClr val="B23C00"/>
                </a:solidFill>
              </a:rPr>
              <a:t>lambda function</a:t>
            </a:r>
            <a:r>
              <a:rPr lang="en-US" dirty="0" smtClean="0"/>
              <a:t>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Qt macro </a:t>
            </a:r>
            <a:r>
              <a:rPr lang="en-US" b="1" dirty="0" smtClean="0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emit</a:t>
            </a:r>
            <a:r>
              <a:rPr lang="en-US" dirty="0" smtClean="0"/>
              <a:t> </a:t>
            </a:r>
            <a:r>
              <a:rPr lang="en-US" dirty="0"/>
              <a:t>will immediately trigger the connected </a:t>
            </a:r>
            <a:r>
              <a:rPr lang="en-US" dirty="0"/>
              <a:t>slot</a:t>
            </a:r>
            <a:r>
              <a:rPr lang="en-US" dirty="0"/>
              <a:t> with what </a:t>
            </a:r>
            <a:r>
              <a:rPr lang="en-US" dirty="0" smtClean="0"/>
              <a:t>is passed </a:t>
            </a:r>
            <a:r>
              <a:rPr lang="en-US" dirty="0"/>
              <a:t>in a parameter.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50593" y="1423089"/>
            <a:ext cx="6849952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Task::Task(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&amp; name,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*parent)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: ...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connect(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removeButton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&amp;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QPushButton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::clicked,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  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this] {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b="1" dirty="0" smtClean="0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emit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removed(this);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       }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);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57975" y="3246122"/>
            <a:ext cx="994055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Task.cpp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590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Qt Example: </a:t>
            </a:r>
            <a:r>
              <a:rPr lang="en-US" dirty="0" err="1" smtClean="0"/>
              <a:t>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95401"/>
            <a:ext cx="3749044" cy="1036332"/>
          </a:xfrm>
        </p:spPr>
        <p:txBody>
          <a:bodyPr/>
          <a:lstStyle/>
          <a:p>
            <a:r>
              <a:rPr lang="en-US" dirty="0" smtClean="0"/>
              <a:t>Files generated by </a:t>
            </a:r>
            <a:br>
              <a:rPr lang="en-US" dirty="0" smtClean="0"/>
            </a:br>
            <a:r>
              <a:rPr lang="en-US" dirty="0" smtClean="0">
                <a:solidFill>
                  <a:srgbClr val="B23C00"/>
                </a:solidFill>
              </a:rPr>
              <a:t>Qt Creator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83" y="1417342"/>
            <a:ext cx="39751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35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C++ Lambda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 a short </a:t>
            </a:r>
            <a:r>
              <a:rPr lang="en-US" u="sng" dirty="0" smtClean="0"/>
              <a:t>anonymous function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Construct a </a:t>
            </a:r>
            <a:r>
              <a:rPr lang="en-US" dirty="0" smtClean="0">
                <a:solidFill>
                  <a:srgbClr val="B23C00"/>
                </a:solidFill>
              </a:rPr>
              <a:t>closure</a:t>
            </a:r>
            <a:r>
              <a:rPr lang="en-US" dirty="0" smtClean="0"/>
              <a:t> that captures variables </a:t>
            </a:r>
            <a:br>
              <a:rPr lang="en-US" dirty="0" smtClean="0"/>
            </a:br>
            <a:r>
              <a:rPr lang="en-US" dirty="0" smtClean="0"/>
              <a:t>into its scope.</a:t>
            </a:r>
          </a:p>
          <a:p>
            <a:endParaRPr lang="en-US" dirty="0"/>
          </a:p>
          <a:p>
            <a:pPr lvl="1"/>
            <a:r>
              <a:rPr lang="en-US" b="1" dirty="0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capture-list</a:t>
            </a:r>
            <a:r>
              <a:rPr lang="en-US" dirty="0" smtClean="0"/>
              <a:t>: What </a:t>
            </a:r>
            <a:r>
              <a:rPr lang="en-US" dirty="0"/>
              <a:t>variables will be visible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inside </a:t>
            </a:r>
            <a:r>
              <a:rPr lang="en-US" dirty="0"/>
              <a:t>the </a:t>
            </a:r>
            <a:r>
              <a:rPr lang="en-US" dirty="0"/>
              <a:t>lambda</a:t>
            </a:r>
            <a:r>
              <a:rPr lang="en-US" dirty="0"/>
              <a:t> </a:t>
            </a:r>
            <a:r>
              <a:rPr lang="en-US" dirty="0" smtClean="0"/>
              <a:t>scope.</a:t>
            </a:r>
          </a:p>
          <a:p>
            <a:pPr lvl="1"/>
            <a:r>
              <a:rPr lang="en-US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params</a:t>
            </a:r>
            <a:r>
              <a:rPr lang="en-US" dirty="0"/>
              <a:t>: </a:t>
            </a:r>
            <a:r>
              <a:rPr lang="en-US" dirty="0" smtClean="0"/>
              <a:t>The optional </a:t>
            </a:r>
            <a:r>
              <a:rPr lang="en-US" dirty="0"/>
              <a:t>function parameters type list that can be passed to the </a:t>
            </a:r>
            <a:r>
              <a:rPr lang="en-US" dirty="0"/>
              <a:t>lambda</a:t>
            </a:r>
            <a:r>
              <a:rPr lang="en-US" dirty="0"/>
              <a:t> scope</a:t>
            </a:r>
            <a:r>
              <a:rPr lang="en-US" dirty="0" smtClean="0"/>
              <a:t>. You can leave off the parentheses if there are no parameters.</a:t>
            </a:r>
          </a:p>
          <a:p>
            <a:pPr lvl="1"/>
            <a:r>
              <a:rPr lang="en-US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ret</a:t>
            </a:r>
            <a:r>
              <a:rPr lang="en-US" dirty="0"/>
              <a:t>: </a:t>
            </a:r>
            <a:r>
              <a:rPr lang="en-US" dirty="0" smtClean="0"/>
              <a:t>The optional return </a:t>
            </a:r>
            <a:r>
              <a:rPr lang="en-US" dirty="0"/>
              <a:t>type of the </a:t>
            </a:r>
            <a:r>
              <a:rPr lang="en-US" dirty="0"/>
              <a:t>lambda</a:t>
            </a:r>
            <a:r>
              <a:rPr lang="en-US" dirty="0"/>
              <a:t> function</a:t>
            </a:r>
            <a:r>
              <a:rPr lang="en-US" dirty="0" smtClean="0"/>
              <a:t>.</a:t>
            </a:r>
          </a:p>
          <a:p>
            <a:pPr lvl="1"/>
            <a:r>
              <a:rPr lang="en-US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body</a:t>
            </a:r>
            <a:r>
              <a:rPr lang="en-US" dirty="0" smtClean="0"/>
              <a:t>: The lambda function body.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25895" y="2724690"/>
            <a:ext cx="5492209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[ capture-list ] (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params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) -&gt; ret { body }</a:t>
            </a:r>
          </a:p>
        </p:txBody>
      </p:sp>
    </p:spTree>
    <p:extLst>
      <p:ext uri="{BB962C8B-B14F-4D97-AF65-F5344CB8AC3E}">
        <p14:creationId xmlns:p14="http://schemas.microsoft.com/office/powerpoint/2010/main" val="14766293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Task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14774" y="1783098"/>
            <a:ext cx="4134465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 slots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addTask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removeTask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(Task* task);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11042" y="2900485"/>
            <a:ext cx="5121915" cy="20621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removeTask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(Task* task)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mTasks.removeOne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tasksLayout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removeWidget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task-&gt;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setParent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nullptr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delete task;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updateStatus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46317" y="1587373"/>
            <a:ext cx="1516697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MainWindow.h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03512" y="4526268"/>
            <a:ext cx="1733103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74837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Checkbox Event Handling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319620" y="1600220"/>
            <a:ext cx="4504759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signals: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void removed(Task* task);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statusChanged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(Task* task);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private slots: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void checked(bool checked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endParaRPr lang="en-US" b="1" dirty="0">
              <a:solidFill>
                <a:srgbClr val="B23C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17902" y="1430943"/>
            <a:ext cx="777649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Task.h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960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Checkbox Event </a:t>
            </a:r>
            <a:r>
              <a:rPr lang="en-US" dirty="0" smtClean="0"/>
              <a:t>Handling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32170" y="1325903"/>
            <a:ext cx="6479659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Task::Task(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&amp; name,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*parent) 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(parent),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::Task)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...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connect(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-&gt;checkbox, &amp;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QCheckBox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::toggled, 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this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&amp;Task::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checked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...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Task::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checked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(bool checked)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QFont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font(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-&gt;checkbox-&gt;font());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font.setStrikeOut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(checked);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-&gt;checkbox-&gt;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setFont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(font);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emit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statusChanged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(this);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75097" y="5654454"/>
            <a:ext cx="994055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Task.cpp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369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Checkbox Event Handling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11042" y="1522837"/>
            <a:ext cx="5121915" cy="18158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void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updateStatus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 slots: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void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addTask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void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removeTask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(Task* task);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void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taskStatusChanged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(Task* task);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60707" y="1353560"/>
            <a:ext cx="1516697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MainWindow.h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4710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Checkbox Event Handling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87611" y="1508781"/>
            <a:ext cx="5368777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*parent) :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(parent),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),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mTasks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...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updateStatus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94951" y="3337561"/>
            <a:ext cx="1733103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95077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Checkbox Event Handling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88757" y="1325903"/>
            <a:ext cx="6356227" cy="5509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addTask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...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if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(ok &amp;&amp; !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name.isEmpty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())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{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...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connect(task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&amp;Task::removed, this,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     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&amp;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removeTask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connect(task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, &amp;Task::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statusChanged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, this,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          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&amp;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taskStatusChanged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mTasks.append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tasksLayout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addWidget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(task);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    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updateStatus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}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removeTask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(Task* task)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...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delete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task; </a:t>
            </a:r>
          </a:p>
          <a:p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   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updateStatus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();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39262" y="1234464"/>
            <a:ext cx="1733103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85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Checkbox Event Handling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70455" y="1234464"/>
            <a:ext cx="6603090" cy="5016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void MainWindow::</a:t>
            </a:r>
            <a:r>
              <a:rPr lang="is-I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taskStatusChanged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(Task*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task)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   updateStatus();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void MainWindow::</a:t>
            </a:r>
            <a:r>
              <a:rPr lang="is-I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updateStatus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()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{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   int completedCount = 0;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   for(auto t : mTasks)  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   {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       if (t-&gt;isCompleted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()) completedCount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++;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   } 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   int todoCount = mTasks.size() - completedCount;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   ui-&gt;statusLabel-&gt;setText(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       QString("Status: %1 todo / %2 completed")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                            .arg(todoCount)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                             .arg(completedCount)); </a:t>
            </a:r>
          </a:p>
          <a:p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} 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39262" y="5806414"/>
            <a:ext cx="1733103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Example: </a:t>
            </a:r>
            <a:r>
              <a:rPr lang="en-US" dirty="0" err="1" smtClean="0"/>
              <a:t>ToDo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79137"/>
          </a:xfrm>
        </p:spPr>
        <p:txBody>
          <a:bodyPr/>
          <a:lstStyle/>
          <a:p>
            <a:r>
              <a:rPr lang="en-US" dirty="0" smtClean="0"/>
              <a:t>Project file: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97318" y="1858828"/>
            <a:ext cx="5985934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QT       += core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gui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CONFIG   +=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c++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14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greaterThan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(QT_MAJOR_VERSION, 4): QT += widgets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TARGET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todo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TEMPLATE = app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DEFINES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+= QT_DEPRECATED_WARNINGS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SOURCES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+= \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main.cpp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\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mainwindow.cpp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HEADERS += \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mainwindow.h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FORMS += \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mainwindow.ui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00780" y="1630228"/>
            <a:ext cx="938077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todo.pro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809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Example: </a:t>
            </a:r>
            <a:r>
              <a:rPr lang="en-US" dirty="0" err="1"/>
              <a:t>ToDo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Files </a:t>
            </a:r>
            <a:r>
              <a:rPr lang="en-US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MainWindow.h</a:t>
            </a:r>
            <a:r>
              <a:rPr lang="en-US" dirty="0" smtClean="0"/>
              <a:t> and </a:t>
            </a:r>
            <a:r>
              <a:rPr lang="en-US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MainWindow.cpp</a:t>
            </a:r>
            <a:r>
              <a:rPr lang="en-US" dirty="0" smtClean="0"/>
              <a:t> are for the </a:t>
            </a:r>
            <a:r>
              <a:rPr lang="en-US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dirty="0" smtClean="0"/>
              <a:t> class.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File </a:t>
            </a:r>
            <a:r>
              <a:rPr lang="en-US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MainWindow.ui</a:t>
            </a:r>
            <a:r>
              <a:rPr lang="en-US" dirty="0" smtClean="0"/>
              <a:t> </a:t>
            </a:r>
            <a:r>
              <a:rPr lang="en-US" dirty="0"/>
              <a:t>is </a:t>
            </a:r>
            <a:r>
              <a:rPr lang="en-US" dirty="0" smtClean="0"/>
              <a:t>the UI </a:t>
            </a:r>
            <a:r>
              <a:rPr lang="en-US" dirty="0"/>
              <a:t>design file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 </a:t>
            </a:r>
            <a:r>
              <a:rPr lang="en-US" dirty="0"/>
              <a:t>XML format</a:t>
            </a:r>
            <a:r>
              <a:rPr lang="en-US" dirty="0" smtClean="0"/>
              <a:t>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Edit the UI design with the </a:t>
            </a:r>
            <a:r>
              <a:rPr lang="en-US" dirty="0" smtClean="0">
                <a:solidFill>
                  <a:srgbClr val="B23C00"/>
                </a:solidFill>
              </a:rPr>
              <a:t>Qt Designer</a:t>
            </a:r>
            <a:r>
              <a:rPr lang="en-US" dirty="0" smtClean="0"/>
              <a:t> tool.</a:t>
            </a:r>
          </a:p>
          <a:p>
            <a:pPr lvl="1"/>
            <a:r>
              <a:rPr lang="en-US" dirty="0" smtClean="0"/>
              <a:t>Graphical </a:t>
            </a:r>
            <a:r>
              <a:rPr lang="en-US" dirty="0" smtClean="0">
                <a:solidFill>
                  <a:srgbClr val="B23C00"/>
                </a:solidFill>
              </a:rPr>
              <a:t>WYSIWYG</a:t>
            </a:r>
            <a:r>
              <a:rPr lang="en-US" dirty="0" smtClean="0"/>
              <a:t> (what you see is what you get) editor.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484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Example: </a:t>
            </a:r>
            <a:r>
              <a:rPr lang="en-US" dirty="0" err="1"/>
              <a:t>ToDo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7245" y="1508781"/>
            <a:ext cx="4134465" cy="28007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mainwindow.h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QApplication</a:t>
            </a:r>
            <a:r>
              <a:rPr lang="en-US" b="1" dirty="0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solidFill>
                <a:srgbClr val="B23C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main(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char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argv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[])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QApplication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a(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argv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w;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w.show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return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a.exec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439" y="1234464"/>
            <a:ext cx="4426063" cy="375178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38253" y="1339504"/>
            <a:ext cx="1016625" cy="338554"/>
          </a:xfrm>
          <a:prstGeom prst="rect">
            <a:avLst/>
          </a:prstGeom>
          <a:solidFill>
            <a:srgbClr val="0033CC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9544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Example: </a:t>
            </a:r>
            <a:r>
              <a:rPr lang="en-US" dirty="0" err="1"/>
              <a:t>ToDo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24572" y="1325903"/>
            <a:ext cx="5739072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include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QMainWindow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namespace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: public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QMainWindow</a:t>
            </a:r>
            <a:endParaRPr lang="en-US" b="1" dirty="0">
              <a:solidFill>
                <a:srgbClr val="B23C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Q_OBJECT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explicit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*parent = 0);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~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private: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endif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//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MAINWINDOW_H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03147" y="3257488"/>
            <a:ext cx="681597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8000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rgbClr val="008000"/>
                </a:solidFill>
              </a:rPr>
              <a:t>Macro</a:t>
            </a:r>
            <a:endParaRPr lang="en-US" sz="1400">
              <a:solidFill>
                <a:srgbClr val="008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63074" y="3711171"/>
            <a:ext cx="236475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33CC"/>
                </a:solidFill>
              </a:rPr>
              <a:t>No implicit type conversion.</a:t>
            </a:r>
            <a:endParaRPr lang="en-US" sz="1400" dirty="0">
              <a:solidFill>
                <a:srgbClr val="0033CC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66765" y="1417342"/>
            <a:ext cx="1516697" cy="338554"/>
          </a:xfrm>
          <a:prstGeom prst="rect">
            <a:avLst/>
          </a:prstGeom>
          <a:solidFill>
            <a:srgbClr val="0033CC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FF00"/>
                </a:solidFill>
              </a:rPr>
              <a:t>MainWindow.h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00780" y="2965101"/>
            <a:ext cx="2133918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8000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008000"/>
                </a:solidFill>
              </a:rPr>
              <a:t>The macro allows</a:t>
            </a:r>
          </a:p>
          <a:p>
            <a:r>
              <a:rPr lang="en-US" sz="1800" dirty="0" smtClean="0">
                <a:solidFill>
                  <a:srgbClr val="008000"/>
                </a:solidFill>
              </a:rPr>
              <a:t>the class to define</a:t>
            </a:r>
          </a:p>
          <a:p>
            <a:r>
              <a:rPr lang="en-US" sz="1800" dirty="0" smtClean="0">
                <a:solidFill>
                  <a:srgbClr val="008000"/>
                </a:solidFill>
              </a:rPr>
              <a:t>its own </a:t>
            </a:r>
            <a:r>
              <a:rPr lang="en-US" sz="1800" u="sng" dirty="0" smtClean="0">
                <a:solidFill>
                  <a:srgbClr val="008000"/>
                </a:solidFill>
              </a:rPr>
              <a:t>signals</a:t>
            </a:r>
            <a:r>
              <a:rPr lang="en-US" sz="1800" dirty="0" smtClean="0">
                <a:solidFill>
                  <a:srgbClr val="008000"/>
                </a:solidFill>
              </a:rPr>
              <a:t> and</a:t>
            </a:r>
          </a:p>
          <a:p>
            <a:r>
              <a:rPr lang="en-US" sz="1800" u="sng" dirty="0" smtClean="0">
                <a:solidFill>
                  <a:srgbClr val="008000"/>
                </a:solidFill>
              </a:rPr>
              <a:t>slots</a:t>
            </a:r>
            <a:r>
              <a:rPr lang="en-US" sz="1800" dirty="0" smtClean="0">
                <a:solidFill>
                  <a:srgbClr val="008000"/>
                </a:solidFill>
              </a:rPr>
              <a:t>.</a:t>
            </a:r>
            <a:endParaRPr lang="en-US" sz="1800" dirty="0">
              <a:solidFill>
                <a:srgbClr val="008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83293" y="4892024"/>
            <a:ext cx="180690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B23C00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B23C00"/>
                </a:solidFill>
              </a:rPr>
              <a:t>Allows interactions</a:t>
            </a:r>
          </a:p>
          <a:p>
            <a:r>
              <a:rPr lang="en-US" sz="1400" dirty="0" smtClean="0">
                <a:solidFill>
                  <a:srgbClr val="B23C00"/>
                </a:solidFill>
              </a:rPr>
              <a:t>with UI components.</a:t>
            </a:r>
            <a:endParaRPr lang="en-US" sz="1400" dirty="0">
              <a:solidFill>
                <a:srgbClr val="B23C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00780" y="4476525"/>
            <a:ext cx="2518638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B23C00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B23C00"/>
                </a:solidFill>
              </a:rPr>
              <a:t>A </a:t>
            </a:r>
            <a:r>
              <a:rPr lang="en-US" sz="1800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sz="1800" dirty="0" smtClean="0">
                <a:solidFill>
                  <a:srgbClr val="B23C00"/>
                </a:solidFill>
              </a:rPr>
              <a:t> object is </a:t>
            </a:r>
            <a:br>
              <a:rPr lang="en-US" sz="1800" dirty="0" smtClean="0">
                <a:solidFill>
                  <a:srgbClr val="B23C00"/>
                </a:solidFill>
              </a:rPr>
            </a:br>
            <a:r>
              <a:rPr lang="en-US" sz="1800" dirty="0" smtClean="0">
                <a:solidFill>
                  <a:srgbClr val="B23C00"/>
                </a:solidFill>
              </a:rPr>
              <a:t>any</a:t>
            </a:r>
            <a:r>
              <a:rPr lang="en-US" sz="1800" dirty="0">
                <a:solidFill>
                  <a:srgbClr val="B23C00"/>
                </a:solidFill>
              </a:rPr>
              <a:t> </a:t>
            </a:r>
            <a:r>
              <a:rPr lang="en-US" sz="1800" dirty="0" smtClean="0">
                <a:solidFill>
                  <a:srgbClr val="B23C00"/>
                </a:solidFill>
              </a:rPr>
              <a:t>UI component </a:t>
            </a:r>
            <a:br>
              <a:rPr lang="en-US" sz="1800" dirty="0" smtClean="0">
                <a:solidFill>
                  <a:srgbClr val="B23C00"/>
                </a:solidFill>
              </a:rPr>
            </a:br>
            <a:r>
              <a:rPr lang="en-US" sz="1800" dirty="0" smtClean="0">
                <a:solidFill>
                  <a:srgbClr val="B23C00"/>
                </a:solidFill>
              </a:rPr>
              <a:t>(label, textbox, button, </a:t>
            </a:r>
          </a:p>
          <a:p>
            <a:r>
              <a:rPr lang="en-US" sz="1800" dirty="0" smtClean="0">
                <a:solidFill>
                  <a:srgbClr val="B23C00"/>
                </a:solidFill>
              </a:rPr>
              <a:t>etc.).</a:t>
            </a:r>
            <a:endParaRPr lang="en-US" sz="1800" dirty="0">
              <a:solidFill>
                <a:srgbClr val="B23C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936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Example: </a:t>
            </a:r>
            <a:r>
              <a:rPr lang="en-US" dirty="0" err="1"/>
              <a:t>ToDo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1402088"/>
          </a:xfrm>
        </p:spPr>
        <p:txBody>
          <a:bodyPr/>
          <a:lstStyle/>
          <a:p>
            <a:r>
              <a:rPr lang="en-US" dirty="0" smtClean="0"/>
              <a:t>Qt generates class </a:t>
            </a:r>
            <a:r>
              <a:rPr lang="en-US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dirty="0" smtClean="0"/>
              <a:t> which is </a:t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/>
              <a:t>C++ transcription of </a:t>
            </a:r>
            <a:r>
              <a:rPr lang="en-US" dirty="0" smtClean="0"/>
              <a:t>the XML-based </a:t>
            </a:r>
            <a:br>
              <a:rPr lang="en-US" dirty="0" smtClean="0"/>
            </a:br>
            <a:r>
              <a:rPr lang="en-US" u="sng" dirty="0" smtClean="0"/>
              <a:t>UI </a:t>
            </a:r>
            <a:r>
              <a:rPr lang="en-US" u="sng" dirty="0"/>
              <a:t>design </a:t>
            </a:r>
            <a:r>
              <a:rPr lang="en-US" u="sng" dirty="0" smtClean="0"/>
              <a:t>file</a:t>
            </a:r>
            <a:r>
              <a:rPr lang="en-US" dirty="0" smtClean="0"/>
              <a:t> </a:t>
            </a:r>
            <a:r>
              <a:rPr lang="en-US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MainWindow.ui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3063244"/>
            <a:ext cx="7302500" cy="2235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21767" y="6172170"/>
            <a:ext cx="1901483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65000"/>
                  </a:schemeClr>
                </a:solidFill>
              </a:rPr>
              <a:t>Mastering Qt5</a:t>
            </a:r>
          </a:p>
          <a:p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by Robin </a:t>
            </a:r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Penea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and Guillaume Lazar</a:t>
            </a:r>
          </a:p>
          <a:p>
            <a:r>
              <a:rPr lang="en-US" sz="800" dirty="0" err="1" smtClean="0">
                <a:solidFill>
                  <a:schemeClr val="bg1">
                    <a:lumMod val="65000"/>
                  </a:schemeClr>
                </a:solidFill>
              </a:rPr>
              <a:t>Packt</a:t>
            </a:r>
            <a:r>
              <a:rPr lang="en-US" sz="800" dirty="0" smtClean="0">
                <a:solidFill>
                  <a:schemeClr val="bg1">
                    <a:lumMod val="65000"/>
                  </a:schemeClr>
                </a:solidFill>
              </a:rPr>
              <a:t> Publishing, 2016</a:t>
            </a:r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827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Example: </a:t>
            </a:r>
            <a:r>
              <a:rPr lang="en-US" dirty="0" err="1"/>
              <a:t>ToDo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49326" y="1600220"/>
            <a:ext cx="5245347" cy="35394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mainwindow.h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ui_mainwindow.h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*parent) 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(parent),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new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b="1" dirty="0" err="1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setupUi</a:t>
            </a:r>
            <a:r>
              <a:rPr lang="en-US" b="1" dirty="0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(this);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::~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MainWindow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delete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ui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69268" y="1430943"/>
            <a:ext cx="1733103" cy="338554"/>
          </a:xfrm>
          <a:prstGeom prst="rect">
            <a:avLst/>
          </a:prstGeom>
          <a:solidFill>
            <a:srgbClr val="0033CC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MainWindow.cpp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54878" y="3222329"/>
            <a:ext cx="2257349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8000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8000"/>
                </a:solidFill>
              </a:rPr>
              <a:t>Initialize all the widgets </a:t>
            </a:r>
          </a:p>
          <a:p>
            <a:r>
              <a:rPr lang="en-US" sz="1400" dirty="0" smtClean="0">
                <a:solidFill>
                  <a:srgbClr val="008000"/>
                </a:solidFill>
              </a:rPr>
              <a:t>used by </a:t>
            </a:r>
            <a:r>
              <a:rPr lang="en-US" sz="1400" b="1" dirty="0" err="1" smtClean="0">
                <a:solidFill>
                  <a:srgbClr val="008000"/>
                </a:solidFill>
                <a:latin typeface="Courier New" charset="0"/>
                <a:ea typeface="Courier New" charset="0"/>
                <a:cs typeface="Courier New" charset="0"/>
              </a:rPr>
              <a:t>MainWindow.ui</a:t>
            </a:r>
            <a:endParaRPr lang="en-US" sz="1400" b="1" dirty="0">
              <a:solidFill>
                <a:srgbClr val="008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343082"/>
      </p:ext>
    </p:extLst>
  </p:cSld>
  <p:clrMapOvr>
    <a:masterClrMapping/>
  </p:clrMapOvr>
</p:sld>
</file>

<file path=ppt/theme/theme1.xml><?xml version="1.0" encoding="utf-8"?>
<a:theme xmlns:a="http://schemas.openxmlformats.org/drawingml/2006/main" name="Quadrant">
  <a:themeElements>
    <a:clrScheme name="Quadrant 2">
      <a:dk1>
        <a:srgbClr val="000000"/>
      </a:dk1>
      <a:lt1>
        <a:srgbClr val="FFFFFF"/>
      </a:lt1>
      <a:dk2>
        <a:srgbClr val="420000"/>
      </a:dk2>
      <a:lt2>
        <a:srgbClr val="660000"/>
      </a:lt2>
      <a:accent1>
        <a:srgbClr val="CCCC00"/>
      </a:accent1>
      <a:accent2>
        <a:srgbClr val="999966"/>
      </a:accent2>
      <a:accent3>
        <a:srgbClr val="FFFFFF"/>
      </a:accent3>
      <a:accent4>
        <a:srgbClr val="000000"/>
      </a:accent4>
      <a:accent5>
        <a:srgbClr val="E2E2AA"/>
      </a:accent5>
      <a:accent6>
        <a:srgbClr val="8A8A5C"/>
      </a:accent6>
      <a:hlink>
        <a:srgbClr val="996633"/>
      </a:hlink>
      <a:folHlink>
        <a:srgbClr val="993300"/>
      </a:folHlink>
    </a:clrScheme>
    <a:fontScheme name="Quadra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Quadrant 1">
        <a:dk1>
          <a:srgbClr val="5C5674"/>
        </a:dk1>
        <a:lt1>
          <a:srgbClr val="FFFFFF"/>
        </a:lt1>
        <a:dk2>
          <a:srgbClr val="85986A"/>
        </a:dk2>
        <a:lt2>
          <a:srgbClr val="FFFFFF"/>
        </a:lt2>
        <a:accent1>
          <a:srgbClr val="666633"/>
        </a:accent1>
        <a:accent2>
          <a:srgbClr val="ADC5B8"/>
        </a:accent2>
        <a:accent3>
          <a:srgbClr val="C2CAB9"/>
        </a:accent3>
        <a:accent4>
          <a:srgbClr val="DADADA"/>
        </a:accent4>
        <a:accent5>
          <a:srgbClr val="B8B8AD"/>
        </a:accent5>
        <a:accent6>
          <a:srgbClr val="9CB2A6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2">
        <a:dk1>
          <a:srgbClr val="000000"/>
        </a:dk1>
        <a:lt1>
          <a:srgbClr val="FFFFFF"/>
        </a:lt1>
        <a:dk2>
          <a:srgbClr val="420000"/>
        </a:dk2>
        <a:lt2>
          <a:srgbClr val="660000"/>
        </a:lt2>
        <a:accent1>
          <a:srgbClr val="CCCC00"/>
        </a:accent1>
        <a:accent2>
          <a:srgbClr val="999966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8A8A5C"/>
        </a:accent6>
        <a:hlink>
          <a:srgbClr val="996633"/>
        </a:hlink>
        <a:folHlink>
          <a:srgbClr val="99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3">
        <a:dk1>
          <a:srgbClr val="618052"/>
        </a:dk1>
        <a:lt1>
          <a:srgbClr val="FFFFE3"/>
        </a:lt1>
        <a:dk2>
          <a:srgbClr val="162E36"/>
        </a:dk2>
        <a:lt2>
          <a:srgbClr val="FFFFFF"/>
        </a:lt2>
        <a:accent1>
          <a:srgbClr val="336699"/>
        </a:accent1>
        <a:accent2>
          <a:srgbClr val="69888B"/>
        </a:accent2>
        <a:accent3>
          <a:srgbClr val="ABADAE"/>
        </a:accent3>
        <a:accent4>
          <a:srgbClr val="DADAC2"/>
        </a:accent4>
        <a:accent5>
          <a:srgbClr val="ADB8CA"/>
        </a:accent5>
        <a:accent6>
          <a:srgbClr val="5E7B7D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4">
        <a:dk1>
          <a:srgbClr val="000000"/>
        </a:dk1>
        <a:lt1>
          <a:srgbClr val="FFFFFF"/>
        </a:lt1>
        <a:dk2>
          <a:srgbClr val="000000"/>
        </a:dk2>
        <a:lt2>
          <a:srgbClr val="CC0000"/>
        </a:lt2>
        <a:accent1>
          <a:srgbClr val="FFCC00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2D5CB9"/>
        </a:accent6>
        <a:hlink>
          <a:srgbClr val="666699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5">
        <a:dk1>
          <a:srgbClr val="666699"/>
        </a:dk1>
        <a:lt1>
          <a:srgbClr val="FFFFFF"/>
        </a:lt1>
        <a:dk2>
          <a:srgbClr val="000033"/>
        </a:dk2>
        <a:lt2>
          <a:srgbClr val="FFFFFF"/>
        </a:lt2>
        <a:accent1>
          <a:srgbClr val="9966FF"/>
        </a:accent1>
        <a:accent2>
          <a:srgbClr val="CCCCFF"/>
        </a:accent2>
        <a:accent3>
          <a:srgbClr val="AAAAAD"/>
        </a:accent3>
        <a:accent4>
          <a:srgbClr val="DADADA"/>
        </a:accent4>
        <a:accent5>
          <a:srgbClr val="CAB8FF"/>
        </a:accent5>
        <a:accent6>
          <a:srgbClr val="B9B9E7"/>
        </a:accent6>
        <a:hlink>
          <a:srgbClr val="CCCC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6">
        <a:dk1>
          <a:srgbClr val="000000"/>
        </a:dk1>
        <a:lt1>
          <a:srgbClr val="FFFFFF"/>
        </a:lt1>
        <a:dk2>
          <a:srgbClr val="000000"/>
        </a:dk2>
        <a:lt2>
          <a:srgbClr val="669966"/>
        </a:lt2>
        <a:accent1>
          <a:srgbClr val="CCCC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8A8AB9"/>
        </a:accent6>
        <a:hlink>
          <a:srgbClr val="000066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7">
        <a:dk1>
          <a:srgbClr val="0099CC"/>
        </a:dk1>
        <a:lt1>
          <a:srgbClr val="FFFFFF"/>
        </a:lt1>
        <a:dk2>
          <a:srgbClr val="000099"/>
        </a:dk2>
        <a:lt2>
          <a:srgbClr val="FFFFFF"/>
        </a:lt2>
        <a:accent1>
          <a:srgbClr val="0099CC"/>
        </a:accent1>
        <a:accent2>
          <a:srgbClr val="6600FF"/>
        </a:accent2>
        <a:accent3>
          <a:srgbClr val="AAAACA"/>
        </a:accent3>
        <a:accent4>
          <a:srgbClr val="DADADA"/>
        </a:accent4>
        <a:accent5>
          <a:srgbClr val="AACAE2"/>
        </a:accent5>
        <a:accent6>
          <a:srgbClr val="5C00E7"/>
        </a:accent6>
        <a:hlink>
          <a:srgbClr val="FFCC00"/>
        </a:hlink>
        <a:folHlink>
          <a:srgbClr val="00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8">
        <a:dk1>
          <a:srgbClr val="000033"/>
        </a:dk1>
        <a:lt1>
          <a:srgbClr val="FFFFFF"/>
        </a:lt1>
        <a:dk2>
          <a:srgbClr val="003366"/>
        </a:dk2>
        <a:lt2>
          <a:srgbClr val="275C6D"/>
        </a:lt2>
        <a:accent1>
          <a:srgbClr val="A7D2DF"/>
        </a:accent1>
        <a:accent2>
          <a:srgbClr val="108DA6"/>
        </a:accent2>
        <a:accent3>
          <a:srgbClr val="FFFFFF"/>
        </a:accent3>
        <a:accent4>
          <a:srgbClr val="00002A"/>
        </a:accent4>
        <a:accent5>
          <a:srgbClr val="D0E5EC"/>
        </a:accent5>
        <a:accent6>
          <a:srgbClr val="0D7F96"/>
        </a:accent6>
        <a:hlink>
          <a:srgbClr val="666699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9">
        <a:dk1>
          <a:srgbClr val="CC3300"/>
        </a:dk1>
        <a:lt1>
          <a:srgbClr val="FFFFFF"/>
        </a:lt1>
        <a:dk2>
          <a:srgbClr val="000000"/>
        </a:dk2>
        <a:lt2>
          <a:srgbClr val="FFFFCC"/>
        </a:lt2>
        <a:accent1>
          <a:srgbClr val="FF9900"/>
        </a:accent1>
        <a:accent2>
          <a:srgbClr val="993300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8A2D00"/>
        </a:accent6>
        <a:hlink>
          <a:srgbClr val="CEC5A2"/>
        </a:hlink>
        <a:folHlink>
          <a:srgbClr val="DDDDD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Quadrant</Template>
  <TotalTime>39823</TotalTime>
  <Words>872</Words>
  <Application>Microsoft Macintosh PowerPoint</Application>
  <PresentationFormat>On-screen Show (4:3)</PresentationFormat>
  <Paragraphs>511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Courier New</vt:lpstr>
      <vt:lpstr>ＭＳ Ｐゴシック</vt:lpstr>
      <vt:lpstr>Times New Roman</vt:lpstr>
      <vt:lpstr>Wingdings</vt:lpstr>
      <vt:lpstr>Arial</vt:lpstr>
      <vt:lpstr>Quadrant</vt:lpstr>
      <vt:lpstr>CMPE 135: Object-Oriented Analysis  and Design November 28 Class Meeting</vt:lpstr>
      <vt:lpstr>Who’s in Control?</vt:lpstr>
      <vt:lpstr>Qt Example: ToDo</vt:lpstr>
      <vt:lpstr>Qt Example: ToDo, cont’d</vt:lpstr>
      <vt:lpstr>Qt Example: ToDo, cont’d</vt:lpstr>
      <vt:lpstr>Qt Example: ToDo, cont’d</vt:lpstr>
      <vt:lpstr>Qt Example: ToDo, cont’d</vt:lpstr>
      <vt:lpstr>Qt Example: ToDo, cont’d</vt:lpstr>
      <vt:lpstr>Qt Example: ToDo, cont’d</vt:lpstr>
      <vt:lpstr>Qt Designer</vt:lpstr>
      <vt:lpstr>Qt Designer, cont’d</vt:lpstr>
      <vt:lpstr>Signals, Slots, and Connect Functions</vt:lpstr>
      <vt:lpstr>Signals, Slots, and Connect Functions, cont’d</vt:lpstr>
      <vt:lpstr>Signals, Slots, and Connect Functions, cont’d</vt:lpstr>
      <vt:lpstr>Signals, Slots, and Connect Functions, cont’d</vt:lpstr>
      <vt:lpstr>Task Form</vt:lpstr>
      <vt:lpstr>Layouts</vt:lpstr>
      <vt:lpstr>Layouts, cont’d</vt:lpstr>
      <vt:lpstr>Layouts, cont’d</vt:lpstr>
      <vt:lpstr>Tasks</vt:lpstr>
      <vt:lpstr>Tasks, cont’d</vt:lpstr>
      <vt:lpstr>Add a Task</vt:lpstr>
      <vt:lpstr>Add a Task, cont’d</vt:lpstr>
      <vt:lpstr>Add a Task, cont’d</vt:lpstr>
      <vt:lpstr>Dialog Box</vt:lpstr>
      <vt:lpstr>Dialog Box, cont’d</vt:lpstr>
      <vt:lpstr>Rename the Task</vt:lpstr>
      <vt:lpstr>Remove a Task</vt:lpstr>
      <vt:lpstr>Remove a Task, cont’d</vt:lpstr>
      <vt:lpstr>C++ Lambda Function</vt:lpstr>
      <vt:lpstr>Remove a Task, cont’d</vt:lpstr>
      <vt:lpstr>Checkbox Event Handling</vt:lpstr>
      <vt:lpstr>Checkbox Event Handling, cont’d</vt:lpstr>
      <vt:lpstr>Checkbox Event Handling, cont’d</vt:lpstr>
      <vt:lpstr>Checkbox Event Handling, cont’d</vt:lpstr>
      <vt:lpstr>Checkbox Event Handling, cont’d</vt:lpstr>
      <vt:lpstr>Checkbox Event Handling, cont’d</vt:lpstr>
    </vt:vector>
  </TitlesOfParts>
  <Company>Apropos Logic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153: Concepts of Compiler Design</dc:title>
  <dc:creator>Ronald Mak</dc:creator>
  <cp:lastModifiedBy>Ronald Mak</cp:lastModifiedBy>
  <cp:revision>997</cp:revision>
  <dcterms:created xsi:type="dcterms:W3CDTF">2008-01-12T03:52:55Z</dcterms:created>
  <dcterms:modified xsi:type="dcterms:W3CDTF">2017-11-28T10:13:12Z</dcterms:modified>
</cp:coreProperties>
</file>

<file path=docProps/thumbnail.jpeg>
</file>